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4" r:id="rId3"/>
    <p:sldId id="275" r:id="rId4"/>
    <p:sldId id="276" r:id="rId5"/>
    <p:sldId id="277" r:id="rId6"/>
    <p:sldId id="273" r:id="rId7"/>
    <p:sldId id="279" r:id="rId8"/>
    <p:sldId id="280" r:id="rId9"/>
    <p:sldId id="281" r:id="rId10"/>
    <p:sldId id="284" r:id="rId11"/>
    <p:sldId id="283" r:id="rId12"/>
    <p:sldId id="282" r:id="rId13"/>
    <p:sldId id="286" r:id="rId14"/>
    <p:sldId id="288" r:id="rId15"/>
    <p:sldId id="287" r:id="rId16"/>
    <p:sldId id="285" r:id="rId17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35" d="100"/>
          <a:sy n="35" d="100"/>
        </p:scale>
        <p:origin x="-1368" y="-7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E322FB6-5013-4139-A0CF-16624C3939F0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1955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fld id="{9FE91024-385F-49F7-8ABB-767B90F1FE20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25334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cs-CZ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04D243-9A5E-449D-9020-5773B32C9927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021732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389943-5CC0-4300-8C4C-8F668B2B13B4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249130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6788" y="1800225"/>
            <a:ext cx="2259012" cy="43529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1800225"/>
            <a:ext cx="6624638" cy="43529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D0B104-4470-4B87-AD37-0649C7710E8E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19273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C3AC3B-1F49-48F9-AE3E-DB9FF77CE170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19836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815826-B405-4A41-B66E-E724459A4F52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968119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2879725"/>
            <a:ext cx="4441825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3975" y="2879725"/>
            <a:ext cx="4441825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F68591-7278-495F-B428-1E262EFBDC37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042337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C3AA69-C2AD-4150-A6E7-E84E2DC86529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129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C8B982-186A-46FB-A59B-38F882FE9FB9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62431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F3AFF1-6491-4C06-8D9D-7AE26E863473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080496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9BE2EF-0413-4019-BFA8-769B1AD56502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662319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D3FFDD-AE3F-4F52-B188-501B29D77F50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118556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 flipH="1">
            <a:off x="0" y="6660000"/>
            <a:ext cx="3960000" cy="90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900 f8 1"/>
              <a:gd name="f12" fmla="*/ 12700 f8 1"/>
              <a:gd name="f13" fmla="*/ 19700 f9 1"/>
              <a:gd name="f14" fmla="*/ 12700 f9 1"/>
              <a:gd name="f15" fmla="*/ 0 f8 1"/>
              <a:gd name="f16" fmla="*/ 0 f9 1"/>
              <a:gd name="f17" fmla="*/ f10 1 f2"/>
              <a:gd name="f18" fmla="*/ 10800 f9 1"/>
              <a:gd name="f19" fmla="*/ 21600 f9 1"/>
              <a:gd name="f20" fmla="*/ 10800 f8 1"/>
              <a:gd name="f21" fmla="*/ 21600 f8 1"/>
              <a:gd name="f22" fmla="+- f17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">
                <a:pos x="f15" y="f16"/>
              </a:cxn>
              <a:cxn ang="f22">
                <a:pos x="f15" y="f18"/>
              </a:cxn>
              <a:cxn ang="f22">
                <a:pos x="f15" y="f19"/>
              </a:cxn>
              <a:cxn ang="f22">
                <a:pos x="f20" y="f19"/>
              </a:cxn>
              <a:cxn ang="f22">
                <a:pos x="f21" y="f19"/>
              </a:cxn>
              <a:cxn ang="f22">
                <a:pos x="f20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4BD5E"/>
          </a:solidFill>
          <a:ln>
            <a:noFill/>
            <a:prstDash val="solid"/>
          </a:ln>
        </p:spPr>
        <p:txBody>
          <a:bodyPr lIns="0" tIns="0" rIns="0" bIns="0" anchor="ctr" anchorCtr="0"/>
          <a:lstStyle/>
          <a:p>
            <a:pPr lvl="0" rtl="0" hangingPunct="0">
              <a:buNone/>
              <a:tabLst/>
            </a:pPr>
            <a:endParaRPr lang="cs-CZ" sz="2400" kern="1200">
              <a:latin typeface="Times New Roman" pitchFamily="18"/>
              <a:ea typeface="DejaVu Sans Condensed" pitchFamily="2"/>
              <a:cs typeface="DejaVu Sans Condensed" pitchFamily="2"/>
            </a:endParaRPr>
          </a:p>
        </p:txBody>
      </p:sp>
      <p:sp>
        <p:nvSpPr>
          <p:cNvPr id="3" name="Volný tvar 2"/>
          <p:cNvSpPr/>
          <p:nvPr/>
        </p:nvSpPr>
        <p:spPr>
          <a:xfrm flipV="1">
            <a:off x="3960000" y="6660000"/>
            <a:ext cx="6120000" cy="90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4BD5E"/>
          </a:solidFill>
          <a:ln>
            <a:noFill/>
            <a:prstDash val="solid"/>
          </a:ln>
        </p:spPr>
        <p:txBody>
          <a:bodyPr lIns="0" tIns="0" rIns="0" bIns="0" anchor="ctr" anchorCtr="0"/>
          <a:lstStyle/>
          <a:p>
            <a:pPr lvl="0" rtl="0" hangingPunct="0">
              <a:buNone/>
              <a:tabLst/>
            </a:pPr>
            <a:endParaRPr lang="cs-CZ" sz="2400" kern="1200">
              <a:latin typeface="Times New Roman" pitchFamily="18"/>
              <a:ea typeface="DejaVu Sans Condensed" pitchFamily="2"/>
              <a:cs typeface="DejaVu Sans Condensed" pitchFamily="2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4096800" cy="252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Skupina 4"/>
          <p:cNvGrpSpPr/>
          <p:nvPr/>
        </p:nvGrpSpPr>
        <p:grpSpPr>
          <a:xfrm>
            <a:off x="8780400" y="354600"/>
            <a:ext cx="795240" cy="1194840"/>
            <a:chOff x="8780400" y="354600"/>
            <a:chExt cx="795240" cy="1194840"/>
          </a:xfrm>
        </p:grpSpPr>
        <p:sp>
          <p:nvSpPr>
            <p:cNvPr id="6" name="Volný tvar 5"/>
            <p:cNvSpPr/>
            <p:nvPr/>
          </p:nvSpPr>
          <p:spPr>
            <a:xfrm>
              <a:off x="8780400" y="354600"/>
              <a:ext cx="795240" cy="11142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0" h="3096">
                  <a:moveTo>
                    <a:pt x="0" y="3096"/>
                  </a:moveTo>
                  <a:lnTo>
                    <a:pt x="2210" y="3096"/>
                  </a:lnTo>
                  <a:lnTo>
                    <a:pt x="22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  <a:prstDash val="solid"/>
            </a:ln>
          </p:spPr>
          <p:txBody>
            <a:bodyPr vert="horz" wrap="none" lIns="90000" tIns="45000" rIns="90000" bIns="4500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7" name="Volný tvar 6"/>
            <p:cNvSpPr/>
            <p:nvPr/>
          </p:nvSpPr>
          <p:spPr>
            <a:xfrm>
              <a:off x="8780400" y="354600"/>
              <a:ext cx="795240" cy="11142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0" h="3096">
                  <a:moveTo>
                    <a:pt x="2210" y="3096"/>
                  </a:moveTo>
                  <a:lnTo>
                    <a:pt x="0" y="3096"/>
                  </a:lnTo>
                  <a:lnTo>
                    <a:pt x="0" y="0"/>
                  </a:lnTo>
                  <a:lnTo>
                    <a:pt x="2210" y="0"/>
                  </a:lnTo>
                  <a:close/>
                </a:path>
              </a:pathLst>
            </a:custGeom>
            <a:noFill/>
            <a:ln w="720">
              <a:solidFill>
                <a:srgbClr val="000000"/>
              </a:solidFill>
              <a:prstDash val="solid"/>
            </a:ln>
          </p:spPr>
          <p:txBody>
            <a:bodyPr vert="horz" wrap="none" lIns="360" tIns="360" rIns="360" bIns="36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8" name="Volný tvar 7"/>
            <p:cNvSpPr/>
            <p:nvPr/>
          </p:nvSpPr>
          <p:spPr>
            <a:xfrm>
              <a:off x="9137160" y="388080"/>
              <a:ext cx="404640" cy="910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5" h="2529">
                  <a:moveTo>
                    <a:pt x="0" y="2525"/>
                  </a:moveTo>
                  <a:lnTo>
                    <a:pt x="307" y="2525"/>
                  </a:lnTo>
                  <a:cubicBezTo>
                    <a:pt x="307" y="2525"/>
                    <a:pt x="627" y="2091"/>
                    <a:pt x="793" y="1691"/>
                  </a:cubicBezTo>
                  <a:cubicBezTo>
                    <a:pt x="959" y="1291"/>
                    <a:pt x="1128" y="810"/>
                    <a:pt x="1123" y="737"/>
                  </a:cubicBezTo>
                  <a:cubicBezTo>
                    <a:pt x="1118" y="663"/>
                    <a:pt x="1125" y="1"/>
                    <a:pt x="1125" y="1"/>
                  </a:cubicBezTo>
                  <a:lnTo>
                    <a:pt x="952" y="0"/>
                  </a:lnTo>
                  <a:cubicBezTo>
                    <a:pt x="952" y="0"/>
                    <a:pt x="1028" y="851"/>
                    <a:pt x="766" y="1383"/>
                  </a:cubicBezTo>
                  <a:cubicBezTo>
                    <a:pt x="505" y="1914"/>
                    <a:pt x="263" y="2413"/>
                    <a:pt x="7" y="25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  <a:prstDash val="solid"/>
            </a:ln>
          </p:spPr>
          <p:txBody>
            <a:bodyPr vert="horz" wrap="none" lIns="90000" tIns="45000" rIns="90000" bIns="4500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9" name="Volný tvar 8"/>
            <p:cNvSpPr/>
            <p:nvPr/>
          </p:nvSpPr>
          <p:spPr>
            <a:xfrm>
              <a:off x="9138600" y="388080"/>
              <a:ext cx="403200" cy="9086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1" h="2525">
                  <a:moveTo>
                    <a:pt x="0" y="2525"/>
                  </a:moveTo>
                  <a:lnTo>
                    <a:pt x="303" y="2525"/>
                  </a:lnTo>
                  <a:cubicBezTo>
                    <a:pt x="303" y="2525"/>
                    <a:pt x="681" y="2037"/>
                    <a:pt x="781" y="1685"/>
                  </a:cubicBezTo>
                  <a:cubicBezTo>
                    <a:pt x="880" y="1333"/>
                    <a:pt x="781" y="1685"/>
                    <a:pt x="781" y="1685"/>
                  </a:cubicBezTo>
                  <a:cubicBezTo>
                    <a:pt x="781" y="1685"/>
                    <a:pt x="1136" y="917"/>
                    <a:pt x="1121" y="728"/>
                  </a:cubicBezTo>
                  <a:cubicBezTo>
                    <a:pt x="1106" y="539"/>
                    <a:pt x="1121" y="1"/>
                    <a:pt x="1121" y="1"/>
                  </a:cubicBezTo>
                  <a:lnTo>
                    <a:pt x="948" y="0"/>
                  </a:lnTo>
                  <a:cubicBezTo>
                    <a:pt x="948" y="0"/>
                    <a:pt x="1037" y="844"/>
                    <a:pt x="755" y="1401"/>
                  </a:cubicBezTo>
                  <a:cubicBezTo>
                    <a:pt x="474" y="1958"/>
                    <a:pt x="165" y="2510"/>
                    <a:pt x="0" y="25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  <a:prstDash val="solid"/>
            </a:ln>
          </p:spPr>
          <p:txBody>
            <a:bodyPr vert="horz" wrap="none" lIns="90000" tIns="45000" rIns="90000" bIns="4500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8814599" y="388440"/>
              <a:ext cx="727200" cy="908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21" h="2524">
                  <a:moveTo>
                    <a:pt x="2021" y="2524"/>
                  </a:moveTo>
                  <a:lnTo>
                    <a:pt x="0" y="2524"/>
                  </a:lnTo>
                  <a:lnTo>
                    <a:pt x="0" y="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279DC1"/>
            </a:solidFill>
            <a:ln>
              <a:noFill/>
              <a:prstDash val="solid"/>
            </a:ln>
          </p:spPr>
          <p:txBody>
            <a:bodyPr vert="horz" wrap="none" lIns="90000" tIns="45000" rIns="90000" bIns="4500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8851680" y="982080"/>
              <a:ext cx="311760" cy="3693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2080" b="0" i="0" u="none" strike="noStrike" kern="1200">
                  <a:ln>
                    <a:noFill/>
                  </a:ln>
                  <a:solidFill>
                    <a:srgbClr val="FFFFFF"/>
                  </a:solidFill>
                  <a:latin typeface="SakkalMajalla" pitchFamily="18"/>
                  <a:ea typeface="AR PL UMing HK" pitchFamily="2"/>
                  <a:cs typeface="SakkalMajalla" pitchFamily="2"/>
                </a:rPr>
                <a:t>víry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8851680" y="789119"/>
              <a:ext cx="308520" cy="3693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2080" b="0" i="0" u="none" strike="noStrike" kern="1200">
                  <a:ln>
                    <a:noFill/>
                  </a:ln>
                  <a:solidFill>
                    <a:srgbClr val="FFFFFF"/>
                  </a:solidFill>
                  <a:latin typeface="SakkalMajalla" pitchFamily="18"/>
                  <a:ea typeface="AR PL UMing HK" pitchFamily="2"/>
                  <a:cs typeface="SakkalMajalla" pitchFamily="2"/>
                </a:rPr>
                <a:t>dny</a:t>
              </a: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9242280" y="1306440"/>
              <a:ext cx="262800" cy="2289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280" b="0" i="0" u="none" strike="noStrike" kern="1200">
                  <a:ln>
                    <a:noFill/>
                  </a:ln>
                  <a:solidFill>
                    <a:srgbClr val="279DC1"/>
                  </a:solidFill>
                  <a:latin typeface="SakkalMajalla" pitchFamily="18"/>
                  <a:ea typeface="AR PL UMing HK" pitchFamily="2"/>
                  <a:cs typeface="SakkalMajalla" pitchFamily="2"/>
                </a:rPr>
                <a:t>2015</a:t>
              </a: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8850240" y="1299960"/>
              <a:ext cx="300960" cy="2397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350" b="0" i="0" u="none" strike="noStrike" kern="1200">
                  <a:ln>
                    <a:noFill/>
                  </a:ln>
                  <a:solidFill>
                    <a:srgbClr val="279DC1"/>
                  </a:solidFill>
                  <a:latin typeface="SakkalMajalla" pitchFamily="18"/>
                  <a:ea typeface="AR PL UMing HK" pitchFamily="2"/>
                  <a:cs typeface="SakkalMajalla" pitchFamily="2"/>
                </a:rPr>
                <a:t>Praha</a:t>
              </a:r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9136800" y="387720"/>
              <a:ext cx="406800" cy="9125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1" h="2536">
                  <a:moveTo>
                    <a:pt x="10" y="2527"/>
                  </a:moveTo>
                  <a:lnTo>
                    <a:pt x="313" y="2527"/>
                  </a:lnTo>
                  <a:cubicBezTo>
                    <a:pt x="313" y="2527"/>
                    <a:pt x="632" y="2060"/>
                    <a:pt x="791" y="1686"/>
                  </a:cubicBezTo>
                  <a:cubicBezTo>
                    <a:pt x="949" y="1312"/>
                    <a:pt x="1072" y="1024"/>
                    <a:pt x="1129" y="737"/>
                  </a:cubicBezTo>
                  <a:lnTo>
                    <a:pt x="1131" y="42"/>
                  </a:lnTo>
                  <a:lnTo>
                    <a:pt x="1131" y="2"/>
                  </a:lnTo>
                  <a:lnTo>
                    <a:pt x="958" y="0"/>
                  </a:lnTo>
                  <a:cubicBezTo>
                    <a:pt x="958" y="0"/>
                    <a:pt x="1131" y="535"/>
                    <a:pt x="766" y="1394"/>
                  </a:cubicBezTo>
                  <a:cubicBezTo>
                    <a:pt x="401" y="2253"/>
                    <a:pt x="0" y="2536"/>
                    <a:pt x="0" y="25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  <a:prstDash val="solid"/>
            </a:ln>
          </p:spPr>
          <p:txBody>
            <a:bodyPr vert="horz" wrap="none" lIns="90000" tIns="45000" rIns="90000" bIns="4500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9151919" y="383760"/>
              <a:ext cx="350640" cy="6933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5" h="1927">
                  <a:moveTo>
                    <a:pt x="113" y="11"/>
                  </a:moveTo>
                  <a:cubicBezTo>
                    <a:pt x="113" y="11"/>
                    <a:pt x="-70" y="1080"/>
                    <a:pt x="725" y="1574"/>
                  </a:cubicBezTo>
                  <a:lnTo>
                    <a:pt x="969" y="1729"/>
                  </a:lnTo>
                  <a:lnTo>
                    <a:pt x="975" y="1927"/>
                  </a:lnTo>
                  <a:cubicBezTo>
                    <a:pt x="975" y="1927"/>
                    <a:pt x="-92" y="1678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  <a:prstDash val="solid"/>
            </a:ln>
          </p:spPr>
          <p:txBody>
            <a:bodyPr vert="horz" wrap="none" lIns="90000" tIns="45000" rIns="90000" bIns="4500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9152280" y="1288440"/>
              <a:ext cx="83160" cy="26100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460" b="0" i="0" u="none" strike="noStrike" kern="1200">
                  <a:ln>
                    <a:noFill/>
                  </a:ln>
                  <a:solidFill>
                    <a:srgbClr val="279DC1"/>
                  </a:solidFill>
                  <a:latin typeface="SakkalMajalla" pitchFamily="18"/>
                  <a:ea typeface="AR PL UMing HK" pitchFamily="2"/>
                  <a:cs typeface="SakkalMajalla" pitchFamily="2"/>
                </a:rPr>
                <a:t>   </a:t>
              </a:r>
            </a:p>
          </p:txBody>
        </p:sp>
      </p:grpSp>
      <p:sp>
        <p:nvSpPr>
          <p:cNvPr id="18" name="Volný tvar 17"/>
          <p:cNvSpPr/>
          <p:nvPr/>
        </p:nvSpPr>
        <p:spPr>
          <a:xfrm>
            <a:off x="3816000" y="-468000"/>
            <a:ext cx="4733640" cy="16196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150" h="4500">
                <a:moveTo>
                  <a:pt x="0" y="4500"/>
                </a:moveTo>
                <a:cubicBezTo>
                  <a:pt x="0" y="3000"/>
                  <a:pt x="0" y="2500"/>
                  <a:pt x="0" y="500"/>
                </a:cubicBezTo>
                <a:cubicBezTo>
                  <a:pt x="4354" y="-586"/>
                  <a:pt x="1146" y="1086"/>
                  <a:pt x="5500" y="0"/>
                </a:cubicBezTo>
                <a:cubicBezTo>
                  <a:pt x="5863" y="1456"/>
                  <a:pt x="12787" y="-90"/>
                  <a:pt x="13150" y="1366"/>
                </a:cubicBezTo>
                <a:cubicBezTo>
                  <a:pt x="8796" y="2451"/>
                  <a:pt x="4354" y="3415"/>
                  <a:pt x="0" y="4500"/>
                </a:cubicBezTo>
                <a:close/>
              </a:path>
            </a:pathLst>
          </a:custGeom>
          <a:solidFill>
            <a:srgbClr val="279DC1"/>
          </a:solidFill>
          <a:ln>
            <a:noFill/>
            <a:prstDash val="solid"/>
          </a:ln>
        </p:spPr>
        <p:txBody>
          <a:bodyPr lIns="24840" tIns="24840" rIns="24840" bIns="24840" anchor="ctr" anchorCtr="0"/>
          <a:lstStyle/>
          <a:p>
            <a:pPr lvl="0" rtl="0" hangingPunct="0">
              <a:buNone/>
              <a:tabLst/>
            </a:pPr>
            <a:endParaRPr lang="cs-CZ" sz="2400" kern="1200">
              <a:latin typeface="Times New Roman" pitchFamily="18"/>
              <a:ea typeface="DejaVu Sans Condensed" pitchFamily="2"/>
              <a:cs typeface="DejaVu Sans Condensed" pitchFamily="2"/>
            </a:endParaRPr>
          </a:p>
        </p:txBody>
      </p:sp>
      <p:sp>
        <p:nvSpPr>
          <p:cNvPr id="19" name="Zástupný symbol pro nadpis 18"/>
          <p:cNvSpPr txBox="1">
            <a:spLocks noGrp="1"/>
          </p:cNvSpPr>
          <p:nvPr>
            <p:ph type="title"/>
          </p:nvPr>
        </p:nvSpPr>
        <p:spPr>
          <a:xfrm>
            <a:off x="3240000" y="1800000"/>
            <a:ext cx="630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20" name="Zástupný symbol pro text 19"/>
          <p:cNvSpPr txBox="1">
            <a:spLocks noGrp="1"/>
          </p:cNvSpPr>
          <p:nvPr>
            <p:ph type="body" idx="1"/>
          </p:nvPr>
        </p:nvSpPr>
        <p:spPr>
          <a:xfrm>
            <a:off x="540000" y="2880000"/>
            <a:ext cx="9035640" cy="3273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972"/>
              </a:spcAft>
              <a:buSzPct val="45000"/>
              <a:buFont typeface="StarSymbol"/>
              <a:buNone/>
              <a:defRPr lang="cs-CZ" sz="22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972"/>
              </a:spcAft>
              <a:buSzPct val="45000"/>
              <a:buFont typeface="StarSymbol"/>
              <a:buChar char="●"/>
              <a:defRPr lang="cs-CZ" sz="22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18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6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5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14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rgbClr val="4C4C4C"/>
                </a:solidFill>
                <a:latin typeface="Arial" pitchFamily="18"/>
                <a:ea typeface="DejaVu Sans" pitchFamily="2"/>
                <a:cs typeface="Lohit Hindi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21" name="Zástupný symbol pro datum 20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22" name="Zástupný symbol pro zápatí 21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23" name="Zástupný symbol pro číslo snímku 22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fld id="{DACCEA30-BBE1-44D6-8371-5DA5FA5FBE97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r" rtl="0" hangingPunct="0">
        <a:tabLst/>
        <a:defRPr lang="cs-CZ" sz="4000" b="0" i="0" u="none" strike="noStrike" kern="1200">
          <a:ln>
            <a:noFill/>
          </a:ln>
          <a:solidFill>
            <a:srgbClr val="4C4C4C"/>
          </a:solidFill>
          <a:latin typeface="Candara" pitchFamily="34"/>
        </a:defRPr>
      </a:lvl1pPr>
    </p:titleStyle>
    <p:bodyStyle>
      <a:lvl1pPr marL="0" marR="0" indent="0" rtl="0" hangingPunct="0">
        <a:spcBef>
          <a:spcPts val="0"/>
        </a:spcBef>
        <a:spcAft>
          <a:spcPts val="972"/>
        </a:spcAft>
        <a:tabLst/>
        <a:defRPr lang="cs-CZ" sz="2200" b="0" i="0" u="none" strike="noStrike" kern="1200">
          <a:ln>
            <a:noFill/>
          </a:ln>
          <a:solidFill>
            <a:srgbClr val="4C4C4C"/>
          </a:solidFill>
          <a:latin typeface="Arial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lovnik-cizich-slov.abz.cz/web.php/slovo/evangelni-evangelijn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8640000" y="180000"/>
            <a:ext cx="1080000" cy="144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4464360" y="1440000"/>
            <a:ext cx="3815640" cy="46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ovéPole 3"/>
          <p:cNvSpPr txBox="1"/>
          <p:nvPr/>
        </p:nvSpPr>
        <p:spPr>
          <a:xfrm>
            <a:off x="287784" y="3131765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err="1" smtClean="0"/>
              <a:t>Kerygma</a:t>
            </a:r>
            <a:endParaRPr lang="cs-CZ" sz="5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Ale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99" y="2880000"/>
            <a:ext cx="9540625" cy="3273480"/>
          </a:xfrm>
        </p:spPr>
        <p:txBody>
          <a:bodyPr/>
          <a:lstStyle/>
          <a:p>
            <a:r>
              <a:rPr lang="cs-CZ" sz="2400" dirty="0" smtClean="0"/>
              <a:t>1 Jan 5, 9 Víme, že jsme z Boha, kdežto celý svět je pod mocí Zlého. </a:t>
            </a:r>
          </a:p>
          <a:p>
            <a:r>
              <a:rPr lang="cs-CZ" sz="2400" dirty="0" err="1" smtClean="0"/>
              <a:t>Ef</a:t>
            </a:r>
            <a:r>
              <a:rPr lang="cs-CZ" sz="2400" dirty="0" smtClean="0"/>
              <a:t>  6, 12 Nevedeme svůj boj proti lidským nepřátelům, ale proti mocnostem, silám a všemu, co ovládá tento věk tmy, proti nadzemským duchům zla. </a:t>
            </a:r>
          </a:p>
          <a:p>
            <a:r>
              <a:rPr lang="cs-CZ" sz="2400" dirty="0" smtClean="0"/>
              <a:t>Řím 3, 9 Co tedy? Máme my židé nějakou přednost? Vůbec ne! Vždyť jsme už dříve ukázali, že všichni, židé i pohané, jsou pod mocí hříchu, </a:t>
            </a: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Síla zla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79999"/>
            <a:ext cx="9035640" cy="3924174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b="1" dirty="0" smtClean="0"/>
              <a:t>ďábe</a:t>
            </a:r>
            <a:r>
              <a:rPr lang="cs-CZ" sz="2400" dirty="0" smtClean="0"/>
              <a:t>l Jan 8, 44 Váš otec je ďábel a vy chcete dělat, co on žádá. On byl vrah od počátku a nestál v pravdě, poněvadž v něm pravda není. Když mluví, nemůže jinak než lhát, protože je lhář a otec lži.  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b="1" dirty="0" smtClean="0"/>
              <a:t>pokušení</a:t>
            </a:r>
            <a:r>
              <a:rPr lang="cs-CZ" sz="2400" dirty="0" smtClean="0"/>
              <a:t>  (</a:t>
            </a:r>
            <a:r>
              <a:rPr lang="cs-CZ" sz="2400" dirty="0" err="1" smtClean="0"/>
              <a:t>anti</a:t>
            </a:r>
            <a:r>
              <a:rPr lang="cs-CZ" sz="2400" dirty="0" smtClean="0"/>
              <a:t>- evangelium)  Gen 3, 5 b </a:t>
            </a:r>
            <a:r>
              <a:rPr lang="pl-PL" sz="2400" dirty="0" smtClean="0"/>
              <a:t>budete jako Bůh znát dobré i zlé.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-&gt; </a:t>
            </a:r>
            <a:r>
              <a:rPr lang="cs-CZ" sz="2400" b="1" dirty="0" smtClean="0"/>
              <a:t>bezmoc  Řím 1, 13  </a:t>
            </a:r>
            <a:r>
              <a:rPr lang="cs-CZ" sz="2400" dirty="0" smtClean="0"/>
              <a:t>Rád bych, abyste věděli, bratří, že jsem už často zamýšlel přijít k vám, abych i mezi vámi sklidil nějaké ovoce, tak jako mezi jinými národy; ale až dosud mi v tom bylo vždy zabráněno. </a:t>
            </a:r>
            <a:endParaRPr lang="cs-CZ" sz="24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Definice hříchu </a:t>
            </a:r>
            <a:r>
              <a:rPr lang="cs-CZ" i="1" dirty="0" smtClean="0"/>
              <a:t>Katechismus katolické církve §1849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b="1" i="1" dirty="0" smtClean="0"/>
              <a:t>Hřích</a:t>
            </a:r>
            <a:r>
              <a:rPr lang="cs-CZ" i="1" dirty="0" smtClean="0"/>
              <a:t> je provinění proti rozumu, pravdě a správnému svědomí; je to přestupek proti pravé lásce k Bohu a bližnímu způsobený zvráceným lpěním na určitých věcech.</a:t>
            </a:r>
          </a:p>
          <a:p>
            <a:r>
              <a:rPr lang="cs-CZ" i="1" dirty="0" smtClean="0"/>
              <a:t>Hřích </a:t>
            </a:r>
            <a:r>
              <a:rPr lang="cs-CZ" b="1" i="1" dirty="0" smtClean="0"/>
              <a:t>zraňuje</a:t>
            </a:r>
            <a:r>
              <a:rPr lang="cs-CZ" i="1" dirty="0" smtClean="0"/>
              <a:t> </a:t>
            </a:r>
            <a:r>
              <a:rPr lang="cs-CZ" b="1" i="1" dirty="0" smtClean="0"/>
              <a:t>lidskou přirozenost </a:t>
            </a:r>
            <a:r>
              <a:rPr lang="cs-CZ" i="1" dirty="0" smtClean="0"/>
              <a:t>a vážně </a:t>
            </a:r>
            <a:r>
              <a:rPr lang="cs-CZ" b="1" i="1" dirty="0" smtClean="0"/>
              <a:t>narušuje lidskou solidaritu</a:t>
            </a:r>
            <a:r>
              <a:rPr lang="cs-CZ" i="1" dirty="0" smtClean="0"/>
              <a:t>. Byl definován jako „slovo, skutek nebo touha proti věčnému zákonu“.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>
              <a:buNone/>
            </a:pPr>
            <a:r>
              <a:rPr lang="cs-CZ" dirty="0"/>
              <a:t>Hřích se dotýká každého </a:t>
            </a:r>
            <a:r>
              <a:rPr lang="cs-CZ" dirty="0" smtClean="0"/>
              <a:t>člověka     </a:t>
            </a:r>
            <a:r>
              <a:rPr lang="cs-CZ" i="1" dirty="0" err="1" smtClean="0">
                <a:latin typeface="Arial" pitchFamily="34"/>
                <a:cs typeface="Arial Unicode MS" pitchFamily="34"/>
              </a:rPr>
              <a:t>Jk</a:t>
            </a:r>
            <a:r>
              <a:rPr lang="cs-CZ" i="1" dirty="0" smtClean="0">
                <a:latin typeface="Arial" pitchFamily="34"/>
                <a:cs typeface="Arial Unicode MS" pitchFamily="34"/>
              </a:rPr>
              <a:t> 1, 14-15</a:t>
            </a:r>
            <a:br>
              <a:rPr lang="cs-CZ" i="1" dirty="0" smtClean="0">
                <a:latin typeface="Arial" pitchFamily="34"/>
                <a:cs typeface="Arial Unicode MS" pitchFamily="34"/>
              </a:rPr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 algn="ctr">
              <a:buNone/>
            </a:pPr>
            <a:endParaRPr lang="cs-CZ" sz="3200" i="1" kern="1200" dirty="0">
              <a:latin typeface="Arial" pitchFamily="34"/>
              <a:cs typeface="Arial Unicode MS" pitchFamily="34"/>
            </a:endParaRPr>
          </a:p>
          <a:p>
            <a:pPr lvl="0" algn="ctr">
              <a:buNone/>
            </a:pPr>
            <a:r>
              <a:rPr lang="cs-CZ" sz="3200" i="1" kern="1200" dirty="0">
                <a:latin typeface="Arial" pitchFamily="34"/>
                <a:cs typeface="Arial Unicode MS" pitchFamily="34"/>
              </a:rPr>
              <a:t>„Každý, kdo je v pokušení, je sváděn a váben svou vlastní žádostivostí. Žádostivost pak počne a porodí hřích, a dokonaný hřích plodí smrt</a:t>
            </a:r>
            <a:r>
              <a:rPr lang="cs-CZ" sz="3200" i="1" kern="1200" dirty="0" smtClean="0">
                <a:latin typeface="Arial" pitchFamily="34"/>
                <a:cs typeface="Arial Unicode MS" pitchFamily="34"/>
              </a:rPr>
              <a:t>.“</a:t>
            </a:r>
            <a:endParaRPr lang="cs-CZ" i="1" kern="1200" dirty="0">
              <a:latin typeface="Arial" pitchFamily="34"/>
              <a:cs typeface="Arial Unicode MS" pitchFamily="34"/>
            </a:endParaRPr>
          </a:p>
          <a:p>
            <a:pPr lvl="0"/>
            <a:r>
              <a:rPr lang="cs-CZ" sz="3200" i="1" kern="1200" dirty="0">
                <a:latin typeface="Arial" pitchFamily="34"/>
                <a:cs typeface="Arial Unicode MS" pitchFamily="34"/>
              </a:rPr>
              <a:t>Nemůžeme se vyhnout hříchu – je něčím, co se rodí v našem nitru.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3240000" y="1799999"/>
            <a:ext cx="6300000" cy="971725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/>
              <a:t>Člověk se snaží dosáhnout na Boha - neúspěšně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cs-CZ" dirty="0"/>
              <a:t>Náboženství</a:t>
            </a:r>
          </a:p>
          <a:p>
            <a:pPr lvl="0"/>
            <a:r>
              <a:rPr lang="cs-CZ" dirty="0"/>
              <a:t>Filosofie</a:t>
            </a:r>
          </a:p>
          <a:p>
            <a:pPr lvl="0"/>
            <a:r>
              <a:rPr lang="cs-CZ" dirty="0"/>
              <a:t>Dobré skutky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312120" y="2987749"/>
            <a:ext cx="4233240" cy="3782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Hřích  přináší pravé otroctví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9360" lvl="0" indent="0">
              <a:buNone/>
            </a:pPr>
            <a:endParaRPr lang="cs-CZ" dirty="0"/>
          </a:p>
          <a:p>
            <a:pPr marL="9360" lvl="0" indent="0" algn="ctr">
              <a:buNone/>
            </a:pPr>
            <a:r>
              <a:rPr lang="cs-CZ" sz="3200" i="1" dirty="0">
                <a:latin typeface="Arial" pitchFamily="34"/>
              </a:rPr>
              <a:t>„Každý, kdo hřeší, je otrokem hříchu.“</a:t>
            </a:r>
          </a:p>
          <a:p>
            <a:pPr lvl="0" algn="ctr">
              <a:buNone/>
            </a:pPr>
            <a:endParaRPr lang="cs-CZ" i="1" dirty="0">
              <a:latin typeface="Arial" pitchFamily="34"/>
            </a:endParaRPr>
          </a:p>
          <a:p>
            <a:pPr lvl="0" algn="ctr">
              <a:buNone/>
            </a:pPr>
            <a:r>
              <a:rPr lang="cs-CZ" i="1" dirty="0">
                <a:latin typeface="Arial" pitchFamily="34"/>
              </a:rPr>
              <a:t>Jan 8, </a:t>
            </a:r>
            <a:r>
              <a:rPr lang="cs-CZ" i="1" dirty="0" smtClean="0">
                <a:latin typeface="Arial" pitchFamily="34"/>
              </a:rPr>
              <a:t>34b</a:t>
            </a:r>
            <a:endParaRPr lang="cs-CZ" i="1" dirty="0">
              <a:latin typeface="Arial" pitchFamily="34"/>
            </a:endParaRPr>
          </a:p>
          <a:p>
            <a:pPr marL="9360" lvl="0" indent="0"/>
            <a:r>
              <a:rPr lang="cs-CZ" sz="3200" dirty="0">
                <a:latin typeface="Arial" pitchFamily="34"/>
              </a:rPr>
              <a:t>Jsme spoutáni provazem hříchu, který nám přes naše snahy neumožní dostat se na břeh spásy.</a:t>
            </a:r>
          </a:p>
          <a:p>
            <a:pPr lvl="0"/>
            <a:r>
              <a:rPr lang="cs-CZ" sz="3200" dirty="0" smtClean="0">
                <a:latin typeface="Arial" pitchFamily="34"/>
              </a:rPr>
              <a:t>Pomoc? - -&gt; od jinud</a:t>
            </a:r>
            <a:endParaRPr lang="cs-CZ" sz="3200" b="1" dirty="0">
              <a:latin typeface="Arial" pitchFamily="34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Bůh se rozhodl pomoci lidem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31801" y="2627709"/>
            <a:ext cx="9648824" cy="396044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9360" lvl="0" indent="0">
              <a:spcAft>
                <a:spcPts val="170"/>
              </a:spcAft>
              <a:buNone/>
            </a:pPr>
            <a:r>
              <a:rPr lang="cs-CZ" sz="3200" dirty="0" smtClean="0">
                <a:latin typeface="Arial" pitchFamily="34"/>
              </a:rPr>
              <a:t>Dějiny spásy  a jejich vrchol Ježíš Kristus</a:t>
            </a:r>
          </a:p>
          <a:p>
            <a:pPr marL="9360" lvl="0" indent="0">
              <a:spcAft>
                <a:spcPts val="170"/>
              </a:spcAft>
              <a:buNone/>
            </a:pPr>
            <a:r>
              <a:rPr lang="cs-CZ" sz="3200" dirty="0" smtClean="0">
                <a:latin typeface="Arial" pitchFamily="34"/>
              </a:rPr>
              <a:t>smysl celého Ježíšova života bylo odstranit náš hřích</a:t>
            </a:r>
          </a:p>
          <a:p>
            <a:pPr marL="9360" lvl="0" indent="0">
              <a:spcAft>
                <a:spcPts val="170"/>
              </a:spcAft>
              <a:buNone/>
            </a:pPr>
            <a:r>
              <a:rPr lang="cs-CZ" sz="3200" dirty="0" smtClean="0">
                <a:latin typeface="Arial" pitchFamily="34"/>
              </a:rPr>
              <a:t>	-&gt; zrušit přehradu mezi námi a Bohem</a:t>
            </a:r>
          </a:p>
          <a:p>
            <a:pPr marL="9360" lvl="0" indent="0">
              <a:spcAft>
                <a:spcPts val="170"/>
              </a:spcAft>
              <a:buNone/>
            </a:pPr>
            <a:r>
              <a:rPr lang="cs-CZ" sz="3200" dirty="0" smtClean="0">
                <a:latin typeface="Arial" pitchFamily="34"/>
              </a:rPr>
              <a:t>	-&gt; vysvobodit nás z otroctví</a:t>
            </a:r>
          </a:p>
          <a:p>
            <a:pPr marL="9360" lvl="0" indent="0">
              <a:spcAft>
                <a:spcPts val="170"/>
              </a:spcAft>
              <a:buNone/>
            </a:pPr>
            <a:r>
              <a:rPr lang="cs-CZ" sz="3200" dirty="0" smtClean="0">
                <a:latin typeface="Arial" pitchFamily="34"/>
              </a:rPr>
              <a:t>	-&gt; přivést k životu </a:t>
            </a:r>
          </a:p>
          <a:p>
            <a:pPr marL="9360" lvl="0" indent="0">
              <a:spcAft>
                <a:spcPts val="170"/>
              </a:spcAft>
              <a:buNone/>
            </a:pPr>
            <a:r>
              <a:rPr lang="cs-CZ" sz="3200" dirty="0" smtClean="0">
                <a:latin typeface="Arial" pitchFamily="34"/>
              </a:rPr>
              <a:t>Seslání Ducha sv.</a:t>
            </a:r>
          </a:p>
          <a:p>
            <a:pPr marL="9360" lvl="0" indent="0">
              <a:spcAft>
                <a:spcPts val="170"/>
              </a:spcAft>
              <a:buNone/>
            </a:pPr>
            <a:r>
              <a:rPr lang="cs-CZ" sz="3200" dirty="0" smtClean="0">
                <a:latin typeface="Arial" pitchFamily="34"/>
              </a:rPr>
              <a:t>	-&gt; usvědčil svět z hříchu</a:t>
            </a:r>
          </a:p>
          <a:p>
            <a:pPr marL="9360" lvl="0" indent="0">
              <a:spcAft>
                <a:spcPts val="170"/>
              </a:spcAft>
              <a:buNone/>
            </a:pPr>
            <a:r>
              <a:rPr lang="cs-CZ" sz="3200" dirty="0" smtClean="0">
                <a:latin typeface="Arial" pitchFamily="34"/>
              </a:rPr>
              <a:t>	-&gt; obnovil spravedlnost</a:t>
            </a:r>
            <a:endParaRPr lang="cs-CZ" sz="3200" dirty="0">
              <a:latin typeface="Arial" pitchFamily="34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Kerygma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 1. (ve st. Řecku a Římě) vyhlášení úředním hlasatelem</a:t>
            </a:r>
            <a:br>
              <a:rPr lang="cs-CZ" b="1" dirty="0" smtClean="0"/>
            </a:br>
            <a:endParaRPr lang="cs-CZ" b="1" dirty="0"/>
          </a:p>
          <a:p>
            <a:pPr>
              <a:buNone/>
            </a:pPr>
            <a:r>
              <a:rPr lang="cs-CZ" b="1" dirty="0" smtClean="0"/>
              <a:t> 2. </a:t>
            </a:r>
            <a:r>
              <a:rPr lang="cs-CZ" b="1" dirty="0" err="1" smtClean="0"/>
              <a:t>Řec</a:t>
            </a:r>
            <a:r>
              <a:rPr lang="cs-CZ" b="1" dirty="0" smtClean="0"/>
              <a:t>. </a:t>
            </a:r>
            <a:r>
              <a:rPr lang="cs-CZ" b="1" dirty="0" err="1" smtClean="0"/>
              <a:t>dosl</a:t>
            </a:r>
            <a:r>
              <a:rPr lang="cs-CZ" b="1" dirty="0" smtClean="0"/>
              <a:t>. "ohlášení", hlásání jádra </a:t>
            </a:r>
            <a:r>
              <a:rPr lang="cs-CZ" b="1" dirty="0" smtClean="0">
                <a:hlinkClick r:id="rId2"/>
              </a:rPr>
              <a:t>evangelijní</a:t>
            </a:r>
            <a:r>
              <a:rPr lang="cs-CZ" b="1" dirty="0" smtClean="0"/>
              <a:t> zvěsti, tj. "smrti a vzkříšení Ježíše Krista", uskutečňovaného církví a jí předkládaného k víře.</a:t>
            </a:r>
          </a:p>
          <a:p>
            <a:pPr>
              <a:buNone/>
            </a:pPr>
            <a:r>
              <a:rPr lang="cs-CZ" b="1" dirty="0" smtClean="0"/>
              <a:t>-----------</a:t>
            </a:r>
          </a:p>
          <a:p>
            <a:pPr marL="566968" indent="-566968">
              <a:buNone/>
            </a:pPr>
            <a:r>
              <a:rPr lang="cs-CZ" b="1" dirty="0" smtClean="0"/>
              <a:t>První hlásání =&gt; věřit, </a:t>
            </a:r>
          </a:p>
          <a:p>
            <a:pPr marL="566968" indent="-566968">
              <a:buNone/>
            </a:pPr>
            <a:r>
              <a:rPr lang="cs-CZ" b="1" dirty="0" smtClean="0"/>
              <a:t>dál následuje katecheze=&gt; rozvinout víru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keryg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240" y="5076709"/>
            <a:ext cx="3151632" cy="244754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Apoštolské </a:t>
            </a:r>
            <a:r>
              <a:rPr lang="cs-CZ" dirty="0" err="1" smtClean="0"/>
              <a:t>kerygma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Předpoklady z židovství:</a:t>
            </a:r>
          </a:p>
          <a:p>
            <a:pPr marL="1070940" lvl="1" indent="-566968">
              <a:buSzPct val="100000"/>
              <a:buFont typeface="+mj-lt"/>
              <a:buAutoNum type="arabicPeriod"/>
            </a:pPr>
            <a:r>
              <a:rPr lang="cs-CZ" dirty="0" smtClean="0"/>
              <a:t>Boží láska</a:t>
            </a:r>
          </a:p>
          <a:p>
            <a:pPr marL="1070940" lvl="1" indent="-566968">
              <a:buSzPct val="100000"/>
              <a:buFont typeface="+mj-lt"/>
              <a:buAutoNum type="arabicPeriod"/>
            </a:pPr>
            <a:r>
              <a:rPr lang="cs-CZ" dirty="0" smtClean="0"/>
              <a:t>Hřích</a:t>
            </a:r>
          </a:p>
          <a:p>
            <a:pPr marL="629964" indent="-566968"/>
            <a:r>
              <a:rPr lang="cs-CZ" dirty="0" smtClean="0"/>
              <a:t>Jejich zvěst</a:t>
            </a:r>
          </a:p>
          <a:p>
            <a:pPr marL="1070940" lvl="1" indent="-566968">
              <a:buSzPct val="100000"/>
              <a:buFont typeface="+mj-lt"/>
              <a:buAutoNum type="arabicPeriod" startAt="3"/>
            </a:pPr>
            <a:r>
              <a:rPr lang="cs-CZ" dirty="0" smtClean="0"/>
              <a:t>Ježíš je slíbený Mesiáš (byl ukřižován, umřel a vstal z mrtvých)</a:t>
            </a:r>
          </a:p>
          <a:p>
            <a:pPr marL="1070940" lvl="1" indent="-566968">
              <a:buSzPct val="100000"/>
              <a:buFont typeface="+mj-lt"/>
              <a:buAutoNum type="arabicPeriod" startAt="3"/>
            </a:pPr>
            <a:r>
              <a:rPr lang="cs-CZ" dirty="0" smtClean="0"/>
              <a:t>Přijetí Ježíše, křest na odpuštění hříchů</a:t>
            </a: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31" y="1295755"/>
            <a:ext cx="9072563" cy="125994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Příklad na Letnice Sk 2,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2155239"/>
            <a:ext cx="9648824" cy="6161102"/>
          </a:xfrm>
        </p:spPr>
        <p:txBody>
          <a:bodyPr>
            <a:noAutofit/>
          </a:bodyPr>
          <a:lstStyle/>
          <a:p>
            <a:pPr marL="457200" indent="0">
              <a:buNone/>
            </a:pP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b="1" u="sng" baseline="30000" dirty="0" smtClean="0"/>
              <a:t>36</a:t>
            </a:r>
            <a:r>
              <a:rPr lang="cs-CZ" sz="2600" b="1" u="sng" dirty="0" smtClean="0"/>
              <a:t>Ať tedy všechen Izrael s jistotou ví, že toho Ježíše, kterého vy jste ukřižovali, učinil Bůh Pánem a Mesiášem</a:t>
            </a:r>
            <a:r>
              <a:rPr lang="cs-CZ" sz="2600" dirty="0" smtClean="0"/>
              <a:t>.“</a:t>
            </a:r>
          </a:p>
          <a:p>
            <a:pPr marL="457200" indent="0">
              <a:buNone/>
            </a:pPr>
            <a:r>
              <a:rPr lang="cs-CZ" sz="2600" dirty="0" smtClean="0"/>
              <a:t> Když to slyšeli, byli zasaženi v srdci a řekli Petrovi i ostatním apoštolům: „Co máme dělat, bratří?“  Petr jim odpověděl: „</a:t>
            </a:r>
            <a:r>
              <a:rPr lang="cs-CZ" sz="2600" b="1" u="sng" dirty="0" smtClean="0"/>
              <a:t>Obraťte se a každý z vás ať přijme křest ve jménu Ježíše Krista na odpuštěn í svých hříchů, a dostanete dar Ducha svatého. </a:t>
            </a:r>
            <a:r>
              <a:rPr lang="cs-CZ" sz="2600" dirty="0" smtClean="0"/>
              <a:t>Neboť to zaslíbení platí vám a vašim dětem i všem daleko široko, které si povolá Pán, náš Bůh.“ A ještě mnoha jinými slovy je Petr zapřísahal a napomínal: „Zachraňte se z tohoto zvráceného pokolení!“ </a:t>
            </a:r>
            <a:br>
              <a:rPr lang="cs-CZ" sz="2600" dirty="0" smtClean="0"/>
            </a:br>
            <a:endParaRPr lang="cs-CZ" sz="2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Od kérygmatu k vyznání víry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Odpověď na otázku: „Čemu věříš“? </a:t>
            </a:r>
          </a:p>
          <a:p>
            <a:r>
              <a:rPr lang="cs-CZ" dirty="0"/>
              <a:t>Vyznání víry bylo vždy ústředním a základním výrazem katolické víry. Je to srdce katolické tradice</a:t>
            </a:r>
          </a:p>
          <a:p>
            <a:pPr lvl="1">
              <a:buNone/>
            </a:pPr>
            <a:r>
              <a:rPr lang="cs-CZ" sz="2400" dirty="0"/>
              <a:t>a) Bylo užíváno po století k bojům proti herezím.</a:t>
            </a:r>
          </a:p>
          <a:p>
            <a:pPr lvl="1">
              <a:buNone/>
            </a:pPr>
            <a:r>
              <a:rPr lang="cs-CZ" sz="2400" dirty="0"/>
              <a:t>b) Recituje se při mši.</a:t>
            </a:r>
          </a:p>
          <a:p>
            <a:pPr lvl="1">
              <a:buNone/>
            </a:pPr>
            <a:r>
              <a:rPr lang="cs-CZ" sz="2400" dirty="0"/>
              <a:t>c) Je výrazem ústředních zjevených pravd víry, základem "hierarchie pravd" (</a:t>
            </a:r>
            <a:r>
              <a:rPr lang="cs-CZ" sz="2400" dirty="0" err="1"/>
              <a:t>General</a:t>
            </a:r>
            <a:r>
              <a:rPr lang="cs-CZ" sz="2400" dirty="0"/>
              <a:t> </a:t>
            </a:r>
            <a:r>
              <a:rPr lang="cs-CZ" sz="2400" dirty="0" err="1"/>
              <a:t>Catechetical</a:t>
            </a:r>
            <a:r>
              <a:rPr lang="cs-CZ" sz="2400" dirty="0"/>
              <a:t> </a:t>
            </a:r>
            <a:r>
              <a:rPr lang="cs-CZ" sz="2400" dirty="0" err="1"/>
              <a:t>Dictionary</a:t>
            </a:r>
            <a:r>
              <a:rPr lang="cs-CZ" sz="2400" dirty="0"/>
              <a:t> 1971)</a:t>
            </a:r>
          </a:p>
          <a:p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791840" y="1977732"/>
            <a:ext cx="9011502" cy="5056981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cs-CZ" dirty="0" smtClean="0"/>
              <a:t> </a:t>
            </a:r>
            <a:r>
              <a:rPr lang="cs-CZ" sz="2400" dirty="0" smtClean="0"/>
              <a:t>1</a:t>
            </a:r>
            <a:r>
              <a:rPr lang="cs-CZ" sz="2400" dirty="0" smtClean="0"/>
              <a:t>. OTEC</a:t>
            </a:r>
            <a:endParaRPr lang="cs-CZ" sz="2800" dirty="0" smtClean="0"/>
          </a:p>
          <a:p>
            <a:r>
              <a:rPr lang="cs-CZ" sz="2800" dirty="0" smtClean="0"/>
              <a:t>Nejlepší </a:t>
            </a:r>
            <a:r>
              <a:rPr lang="cs-CZ" sz="2800" dirty="0"/>
              <a:t>část věčného života je to , že žijeme s Bohem, který je naším Otcem.</a:t>
            </a:r>
          </a:p>
          <a:p>
            <a:r>
              <a:rPr lang="cs-CZ" sz="2800" dirty="0" err="1"/>
              <a:t>Iz</a:t>
            </a:r>
            <a:r>
              <a:rPr lang="cs-CZ" sz="2800" dirty="0"/>
              <a:t> 64,7 "Ale nyní Hospodine, ty jsi náš otec. My jsme hlína, </a:t>
            </a:r>
            <a:r>
              <a:rPr lang="cs-CZ" sz="2800" dirty="0" smtClean="0"/>
              <a:t>tys náš </a:t>
            </a:r>
            <a:r>
              <a:rPr lang="cs-CZ" sz="2800" dirty="0"/>
              <a:t>Tvůrce, a my všichni jsme dílo Tvých rukou."</a:t>
            </a:r>
          </a:p>
          <a:p>
            <a:r>
              <a:rPr lang="cs-CZ" sz="2800" dirty="0"/>
              <a:t>2. LÁSKA</a:t>
            </a:r>
          </a:p>
          <a:p>
            <a:r>
              <a:rPr lang="cs-CZ" sz="2800" dirty="0"/>
              <a:t>Protože je Bůh náš Otec, ukazuje nám, že nás miluje.</a:t>
            </a:r>
          </a:p>
          <a:p>
            <a:r>
              <a:rPr lang="cs-CZ" sz="2800" dirty="0"/>
              <a:t>1 </a:t>
            </a:r>
            <a:r>
              <a:rPr lang="cs-CZ" sz="2800" dirty="0" err="1"/>
              <a:t>Jn</a:t>
            </a:r>
            <a:r>
              <a:rPr lang="cs-CZ" sz="2800" dirty="0"/>
              <a:t> 4,8.10 "Bůh je láska. V tom je láska: ne že my jsme si zamilovali Boha, ale že On si zamiloval nás."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 smtClean="0"/>
              <a:t> </a:t>
            </a:r>
            <a:endParaRPr lang="cs-CZ" sz="2400" dirty="0"/>
          </a:p>
          <a:p>
            <a:endParaRPr lang="cs-CZ" sz="2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52280" y="755501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Láska Boží</a:t>
            </a:r>
            <a:endParaRPr lang="cs-CZ" sz="28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Bůh Otec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79999"/>
            <a:ext cx="9035640" cy="3564133"/>
          </a:xfrm>
        </p:spPr>
        <p:txBody>
          <a:bodyPr/>
          <a:lstStyle/>
          <a:p>
            <a:r>
              <a:rPr lang="cs-CZ" sz="2800" dirty="0" smtClean="0"/>
              <a:t>Láska  (</a:t>
            </a:r>
            <a:r>
              <a:rPr lang="el-GR" sz="2800" dirty="0" smtClean="0"/>
              <a:t>αω</a:t>
            </a:r>
            <a:r>
              <a:rPr lang="cs-CZ" sz="2800" dirty="0" smtClean="0"/>
              <a:t> všeho)</a:t>
            </a:r>
          </a:p>
          <a:p>
            <a:pPr lvl="1">
              <a:buNone/>
            </a:pPr>
            <a:r>
              <a:rPr lang="cs-CZ" sz="2400" dirty="0" smtClean="0"/>
              <a:t>+ první =&gt; důvod </a:t>
            </a:r>
            <a:r>
              <a:rPr lang="cs-CZ" sz="2400" dirty="0" smtClean="0"/>
              <a:t>naší existence</a:t>
            </a:r>
            <a:endParaRPr lang="cs-CZ" sz="2400" dirty="0" smtClean="0"/>
          </a:p>
          <a:p>
            <a:pPr lvl="1">
              <a:buNone/>
            </a:pPr>
            <a:r>
              <a:rPr lang="cs-CZ" sz="2400" dirty="0" smtClean="0"/>
              <a:t>+ všemohoucnost =&gt; naše existence</a:t>
            </a:r>
          </a:p>
          <a:p>
            <a:pPr lvl="1">
              <a:buNone/>
            </a:pPr>
            <a:r>
              <a:rPr lang="cs-CZ" sz="2400" dirty="0" smtClean="0"/>
              <a:t>+ vševědoucnost =&gt; „znalost jménem“</a:t>
            </a:r>
          </a:p>
          <a:p>
            <a:pPr lvl="1">
              <a:buNone/>
            </a:pPr>
            <a:r>
              <a:rPr lang="cs-CZ" sz="2400" dirty="0"/>
              <a:t>	</a:t>
            </a:r>
            <a:r>
              <a:rPr lang="cs-CZ" sz="2400" dirty="0" smtClean="0"/>
              <a:t>			  =&gt; přiměřená nám</a:t>
            </a:r>
          </a:p>
          <a:p>
            <a:pPr lvl="1">
              <a:buNone/>
            </a:pPr>
            <a:r>
              <a:rPr lang="cs-CZ" sz="2400" dirty="0" smtClean="0"/>
              <a:t>+ prozřetelnost =&gt; rozvoj, štěstí a </a:t>
            </a:r>
            <a:r>
              <a:rPr lang="cs-CZ" sz="2400" dirty="0" smtClean="0"/>
              <a:t>spása</a:t>
            </a:r>
          </a:p>
          <a:p>
            <a:r>
              <a:rPr lang="cs-CZ" sz="2800" dirty="0" smtClean="0"/>
              <a:t>Povolání – plán našeho Stvořitele ohledně nás.</a:t>
            </a:r>
            <a:endParaRPr lang="cs-CZ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Hřích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79999"/>
            <a:ext cx="9035640" cy="363614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Situace v světě: </a:t>
            </a:r>
          </a:p>
          <a:p>
            <a:pPr>
              <a:buNone/>
            </a:pPr>
            <a:r>
              <a:rPr lang="cs-CZ" dirty="0" smtClean="0"/>
              <a:t>	-zlo</a:t>
            </a:r>
          </a:p>
          <a:p>
            <a:pPr lvl="2">
              <a:buNone/>
            </a:pPr>
            <a:r>
              <a:rPr lang="cs-CZ" sz="1800" dirty="0" smtClean="0"/>
              <a:t>Války</a:t>
            </a:r>
          </a:p>
          <a:p>
            <a:pPr lvl="2">
              <a:buNone/>
            </a:pPr>
            <a:r>
              <a:rPr lang="cs-CZ" sz="1800" dirty="0" smtClean="0"/>
              <a:t>Křivdy </a:t>
            </a:r>
          </a:p>
          <a:p>
            <a:pPr lvl="2">
              <a:buNone/>
            </a:pPr>
            <a:r>
              <a:rPr lang="cs-CZ" sz="1800" dirty="0" smtClean="0"/>
              <a:t>Nespravedlnosti</a:t>
            </a:r>
          </a:p>
          <a:p>
            <a:pPr lvl="2">
              <a:buNone/>
            </a:pPr>
            <a:r>
              <a:rPr lang="cs-CZ" sz="1800" dirty="0" smtClean="0"/>
              <a:t>Podrazy</a:t>
            </a:r>
          </a:p>
          <a:p>
            <a:pPr lvl="2">
              <a:buNone/>
            </a:pPr>
            <a:r>
              <a:rPr lang="cs-CZ" sz="1800" dirty="0" smtClean="0"/>
              <a:t>Lež a podvod</a:t>
            </a:r>
          </a:p>
          <a:p>
            <a:pPr lvl="2">
              <a:buNone/>
            </a:pPr>
            <a:r>
              <a:rPr lang="cs-CZ" sz="1800" dirty="0" smtClean="0"/>
              <a:t>Manipulace s lidmi</a:t>
            </a:r>
            <a:endParaRPr lang="cs-CZ" sz="1800" dirty="0"/>
          </a:p>
        </p:txBody>
      </p:sp>
      <p:pic>
        <p:nvPicPr>
          <p:cNvPr id="4" name="Obrázek 3" descr="sklád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54562" y="3995861"/>
            <a:ext cx="4126064" cy="2760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79999"/>
            <a:ext cx="9035640" cy="3708149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Změnit svět sami</a:t>
            </a:r>
          </a:p>
          <a:p>
            <a:pPr>
              <a:buNone/>
            </a:pPr>
            <a:r>
              <a:rPr lang="cs-CZ" sz="2800" dirty="0" smtClean="0"/>
              <a:t>	změnit struktury ?		(&lt;- víra v možnosti změny, 					pokroku)</a:t>
            </a:r>
          </a:p>
          <a:p>
            <a:pPr>
              <a:buNone/>
            </a:pPr>
            <a:r>
              <a:rPr lang="cs-CZ" sz="2800" dirty="0" smtClean="0"/>
              <a:t>	vychovat lepší lidi               (&lt;- víra v lidství)</a:t>
            </a:r>
          </a:p>
          <a:p>
            <a:pPr>
              <a:buNone/>
            </a:pPr>
            <a:r>
              <a:rPr lang="cs-CZ" sz="2800" dirty="0" smtClean="0"/>
              <a:t>	najít viníka a odstranit ho	 (&lt;- ukazovat na jiné)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Výchozí 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505</Words>
  <Application>Microsoft Office PowerPoint</Application>
  <PresentationFormat>Vlastní</PresentationFormat>
  <Paragraphs>99</Paragraphs>
  <Slides>16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Výchozí 1</vt:lpstr>
      <vt:lpstr>Snímek 1</vt:lpstr>
      <vt:lpstr>Kerygma</vt:lpstr>
      <vt:lpstr>Apoštolské kerygma</vt:lpstr>
      <vt:lpstr>Příklad na Letnice Sk 2, </vt:lpstr>
      <vt:lpstr>Od kérygmatu k vyznání víry</vt:lpstr>
      <vt:lpstr>Snímek 6</vt:lpstr>
      <vt:lpstr>Bůh Otec</vt:lpstr>
      <vt:lpstr>Hřích </vt:lpstr>
      <vt:lpstr>pomoc</vt:lpstr>
      <vt:lpstr>Ale ?</vt:lpstr>
      <vt:lpstr>Síla zla</vt:lpstr>
      <vt:lpstr>Definice hříchu Katechismus katolické církve §1849 </vt:lpstr>
      <vt:lpstr>Hřích se dotýká každého člověka     Jk 1, 14-15 </vt:lpstr>
      <vt:lpstr>Člověk se snaží dosáhnout na Boha - neúspěšně</vt:lpstr>
      <vt:lpstr>Hřích  přináší pravé otroctví</vt:lpstr>
      <vt:lpstr>Bůh se rozhodl pomoci lidem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Rosenbaum</dc:creator>
  <cp:lastModifiedBy>Jan</cp:lastModifiedBy>
  <cp:revision>103</cp:revision>
  <dcterms:created xsi:type="dcterms:W3CDTF">2013-11-01T08:39:17Z</dcterms:created>
  <dcterms:modified xsi:type="dcterms:W3CDTF">2016-03-01T16:22:15Z</dcterms:modified>
</cp:coreProperties>
</file>