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6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D85F-CD07-433E-9540-418FE8FC47B7}" type="datetimeFigureOut">
              <a:rPr lang="cs-CZ" smtClean="0"/>
              <a:pPr/>
              <a:t>1. 3. 2016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C370-9D89-48A6-81EE-E434E7BA98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D85F-CD07-433E-9540-418FE8FC47B7}" type="datetimeFigureOut">
              <a:rPr lang="cs-CZ" smtClean="0"/>
              <a:pPr/>
              <a:t>1. 3. 2016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C370-9D89-48A6-81EE-E434E7BA98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D85F-CD07-433E-9540-418FE8FC47B7}" type="datetimeFigureOut">
              <a:rPr lang="cs-CZ" smtClean="0"/>
              <a:pPr/>
              <a:t>1. 3. 2016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C370-9D89-48A6-81EE-E434E7BA98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D85F-CD07-433E-9540-418FE8FC47B7}" type="datetimeFigureOut">
              <a:rPr lang="cs-CZ" smtClean="0"/>
              <a:pPr/>
              <a:t>1. 3. 2016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C370-9D89-48A6-81EE-E434E7BA98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D85F-CD07-433E-9540-418FE8FC47B7}" type="datetimeFigureOut">
              <a:rPr lang="cs-CZ" smtClean="0"/>
              <a:pPr/>
              <a:t>1. 3. 2016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C370-9D89-48A6-81EE-E434E7BA98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D85F-CD07-433E-9540-418FE8FC47B7}" type="datetimeFigureOut">
              <a:rPr lang="cs-CZ" smtClean="0"/>
              <a:pPr/>
              <a:t>1. 3. 2016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C370-9D89-48A6-81EE-E434E7BA98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D85F-CD07-433E-9540-418FE8FC47B7}" type="datetimeFigureOut">
              <a:rPr lang="cs-CZ" smtClean="0"/>
              <a:pPr/>
              <a:t>1. 3. 2016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C370-9D89-48A6-81EE-E434E7BA98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D85F-CD07-433E-9540-418FE8FC47B7}" type="datetimeFigureOut">
              <a:rPr lang="cs-CZ" smtClean="0"/>
              <a:pPr/>
              <a:t>1. 3. 2016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C370-9D89-48A6-81EE-E434E7BA98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D85F-CD07-433E-9540-418FE8FC47B7}" type="datetimeFigureOut">
              <a:rPr lang="cs-CZ" smtClean="0"/>
              <a:pPr/>
              <a:t>1. 3. 2016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C370-9D89-48A6-81EE-E434E7BA98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D85F-CD07-433E-9540-418FE8FC47B7}" type="datetimeFigureOut">
              <a:rPr lang="cs-CZ" smtClean="0"/>
              <a:pPr/>
              <a:t>1. 3. 2016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C370-9D89-48A6-81EE-E434E7BA98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CD85F-CD07-433E-9540-418FE8FC47B7}" type="datetimeFigureOut">
              <a:rPr lang="cs-CZ" smtClean="0"/>
              <a:pPr/>
              <a:t>1. 3. 2016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C370-9D89-48A6-81EE-E434E7BA98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4000" contrast="-55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CD85F-CD07-433E-9540-418FE8FC47B7}" type="datetimeFigureOut">
              <a:rPr lang="cs-CZ" smtClean="0"/>
              <a:pPr/>
              <a:t>1. 3. 2016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7C370-9D89-48A6-81EE-E434E7BA98F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sekularizace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Evangelii </a:t>
            </a:r>
            <a:r>
              <a:rPr lang="cs-CZ" dirty="0" err="1" smtClean="0"/>
              <a:t>Nuntiandi</a:t>
            </a:r>
            <a:r>
              <a:rPr lang="cs-CZ" smtClean="0"/>
              <a:t> 55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309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Na jedné straně je třeba konstatovat v samém srdci tohoto současného světa jev, který se stává téměř jeho </a:t>
            </a:r>
            <a:r>
              <a:rPr lang="cs-CZ" sz="2400" dirty="0" smtClean="0"/>
              <a:t>nejpřekvapivějším </a:t>
            </a:r>
            <a:r>
              <a:rPr lang="cs-CZ" sz="2400" dirty="0" smtClean="0"/>
              <a:t>znakem, totiž </a:t>
            </a:r>
            <a:r>
              <a:rPr lang="cs-CZ" sz="2600" b="1" dirty="0" smtClean="0"/>
              <a:t>sekularismus</a:t>
            </a:r>
            <a:r>
              <a:rPr lang="cs-CZ" sz="2600" dirty="0" smtClean="0"/>
              <a:t>. </a:t>
            </a:r>
            <a:r>
              <a:rPr lang="cs-CZ" sz="2400" dirty="0" smtClean="0"/>
              <a:t>Nemluvíme zde o </a:t>
            </a:r>
            <a:r>
              <a:rPr lang="cs-CZ" sz="2600" b="1" dirty="0" smtClean="0"/>
              <a:t>sekularizaci</a:t>
            </a:r>
            <a:r>
              <a:rPr lang="cs-CZ" sz="2600" dirty="0" smtClean="0"/>
              <a:t>, </a:t>
            </a:r>
            <a:r>
              <a:rPr lang="cs-CZ" sz="2400" dirty="0" smtClean="0"/>
              <a:t>protože ta znamená snahu, která je sama o sobě správná, oprávněná, slučitelná s vírou a náboženstvím, totiž snaha odhalit ve stvoření, v každé věci a v celém vesmíru zákony, kterými se řídí s určitou vlastní </a:t>
            </a:r>
            <a:r>
              <a:rPr lang="cs-CZ" sz="2600" b="1" dirty="0" smtClean="0"/>
              <a:t>autonomií</a:t>
            </a:r>
            <a:r>
              <a:rPr lang="cs-CZ" sz="2400" dirty="0" smtClean="0"/>
              <a:t>, v hlubokém přesvědčení, že tyto zákony stanovil Stvořitel. Nedávná biskupská synoda potvrdila též v tomto smyslu "oprávněnou autonomii kultury a zvláště věd</a:t>
            </a:r>
            <a:r>
              <a:rPr lang="cs-CZ" sz="2400" dirty="0" smtClean="0"/>
              <a:t>.„ </a:t>
            </a:r>
            <a:r>
              <a:rPr lang="cs-CZ" sz="2600" b="1" dirty="0" smtClean="0"/>
              <a:t>Skutečným </a:t>
            </a:r>
            <a:r>
              <a:rPr lang="cs-CZ" sz="2600" b="1" dirty="0" smtClean="0"/>
              <a:t>sekularismem </a:t>
            </a:r>
            <a:r>
              <a:rPr lang="cs-CZ" sz="2400" dirty="0" smtClean="0"/>
              <a:t>však rozumíme takové pojetí světa, ve kterém se tento svět rozvíjí sám od sebe, aniž by hledal příčinu v Bohu, jenž se tak stává zbytečným a nepohodlným. Takový sekularismus, aby zdůraznil moc člověka, nakonec končí tím, že o Boha nedbá a dokonce ho i popírá.</a:t>
            </a:r>
          </a:p>
          <a:p>
            <a:pPr marL="0" indent="0">
              <a:buNone/>
            </a:pPr>
            <a:endParaRPr lang="cs-CZ" sz="2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8640"/>
            <a:ext cx="8496944" cy="6309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Nové </a:t>
            </a:r>
            <a:r>
              <a:rPr lang="cs-CZ" sz="2400" dirty="0" smtClean="0"/>
              <a:t>formy ateismu – máme na mysli </a:t>
            </a:r>
            <a:r>
              <a:rPr lang="cs-CZ" sz="2800" b="1" dirty="0" smtClean="0"/>
              <a:t>antropocentrický</a:t>
            </a:r>
            <a:r>
              <a:rPr lang="cs-CZ" sz="2400" dirty="0" smtClean="0"/>
              <a:t> </a:t>
            </a:r>
            <a:r>
              <a:rPr lang="cs-CZ" sz="2800" b="1" dirty="0" smtClean="0"/>
              <a:t>ateismus</a:t>
            </a:r>
            <a:r>
              <a:rPr lang="cs-CZ" sz="2400" dirty="0" smtClean="0"/>
              <a:t>, který už není abstraktní a metafysický, nýbrž pragmatický, programový a bojovný – jak se zdá, vyrůstají právě z tohoto sekularismu. Ve spojitosti s tímto ateistickým </a:t>
            </a:r>
            <a:r>
              <a:rPr lang="cs-CZ" sz="2800" b="1" dirty="0" smtClean="0"/>
              <a:t>sekularismem</a:t>
            </a:r>
            <a:r>
              <a:rPr lang="cs-CZ" sz="2400" dirty="0" smtClean="0"/>
              <a:t> dotírají na nás každý den pod nejrůznějšími způsoby i konsumní civilizace, </a:t>
            </a:r>
            <a:r>
              <a:rPr lang="cs-CZ" sz="2800" b="1" dirty="0" err="1" smtClean="0"/>
              <a:t>hedonismus</a:t>
            </a:r>
            <a:r>
              <a:rPr lang="cs-CZ" sz="2400" dirty="0" smtClean="0"/>
              <a:t> povýšený na nejvyšší hodnotu, touha po moci a vládě, různé formy diskriminace, což jsou jen nelidské sklony tohoto </a:t>
            </a:r>
            <a:r>
              <a:rPr lang="cs-CZ" sz="2800" b="1" dirty="0" smtClean="0"/>
              <a:t>humanismu</a:t>
            </a:r>
            <a:r>
              <a:rPr lang="cs-CZ" sz="2800" dirty="0" smtClean="0"/>
              <a:t>.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Na druhé straně však v témže moderním světě nelze kupodivu popírat ani existenci skutečně křesťanských prvků a evangelijních hodnot, projevujících se přinejmenším jako pocit prázdnoty a stesk. Nebylo by přehnané mluvit v této souvislosti o mohutném a tragickém volání po evangelizaci.</a:t>
            </a:r>
          </a:p>
          <a:p>
            <a:pPr marL="0" indent="0"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 14,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Bloud si v srdci říká: „Bůh tu není.“ </a:t>
            </a:r>
            <a:r>
              <a:rPr lang="cs-CZ" i="1" dirty="0" smtClean="0"/>
              <a:t> </a:t>
            </a:r>
            <a:endParaRPr lang="cs-CZ" dirty="0"/>
          </a:p>
        </p:txBody>
      </p:sp>
      <p:pic>
        <p:nvPicPr>
          <p:cNvPr id="4" name="Obrázek 3" descr="blázn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2384884"/>
            <a:ext cx="2831976" cy="424796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Jer 17,5-8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Toto praví Hospodin: ”Prokletý člověk, který spoléhá na člověka, kdo za svou oporu pokládá smrtelníka, svým srdcem odstupuje od Hospodina! Je jako jalovec na pustině: nic dobrého se mu neukáže, svůj domov má v suchopárné poušti, v solném kraji, kde nelze bydlet. </a:t>
            </a:r>
            <a:r>
              <a:rPr lang="cs-CZ" dirty="0" smtClean="0"/>
              <a:t> 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solne-panve-etosha-pan-tree_673_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4725144"/>
            <a:ext cx="2765293" cy="199101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Jer 17,5-8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Požehnaný </a:t>
            </a:r>
            <a:r>
              <a:rPr lang="cs-CZ" dirty="0" smtClean="0"/>
              <a:t>člověk, který doufá v Hospodina, jehož oporou je Hospodin! Je jako strom, který je zasazen u vody, který své kořeny vyhání k potoku; když přijde vedro, nestrachuje se, jeho listí zůstává zelené, ani v suchém roce nemá starosti, nepřestává nést ovoce.”</a:t>
            </a:r>
          </a:p>
          <a:p>
            <a:endParaRPr lang="cs-CZ" dirty="0"/>
          </a:p>
        </p:txBody>
      </p:sp>
      <p:pic>
        <p:nvPicPr>
          <p:cNvPr id="4" name="Obrázek 3" descr="vrb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4206956"/>
            <a:ext cx="2304256" cy="253037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403</Words>
  <Application>Microsoft Office PowerPoint</Application>
  <PresentationFormat>Předvádění na obrazovce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sekularizace</vt:lpstr>
      <vt:lpstr>Snímek 2</vt:lpstr>
      <vt:lpstr>Snímek 3</vt:lpstr>
      <vt:lpstr>Ž 14, 1</vt:lpstr>
      <vt:lpstr>Jer 17,5-8</vt:lpstr>
      <vt:lpstr>Jer 17,5-8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sekularizace</dc:title>
  <dc:creator>jan@op.cz</dc:creator>
  <cp:lastModifiedBy>Jan</cp:lastModifiedBy>
  <cp:revision>10</cp:revision>
  <dcterms:created xsi:type="dcterms:W3CDTF">2015-03-11T12:42:41Z</dcterms:created>
  <dcterms:modified xsi:type="dcterms:W3CDTF">2016-03-01T13:15:45Z</dcterms:modified>
</cp:coreProperties>
</file>